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10"/>
  </p:notesMasterIdLst>
  <p:sldIdLst>
    <p:sldId id="394" r:id="rId6"/>
    <p:sldId id="398" r:id="rId7"/>
    <p:sldId id="397" r:id="rId8"/>
    <p:sldId id="3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339727-2C2E-99AE-4052-5AEA0D7E9B85}" name="Chaitali Desai" initials="CD" userId="S::sw21204@bristol.ac.uk::06456008-c3b8-4760-8778-d813ded478a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Morgan" initials="TM" lastIdx="1" clrIdx="0">
    <p:extLst>
      <p:ext uri="{19B8F6BF-5375-455C-9EA6-DF929625EA0E}">
        <p15:presenceInfo xmlns:p15="http://schemas.microsoft.com/office/powerpoint/2012/main" userId="S::retjem@bristol.ac.uk::18de0cd3-3249-495a-a90e-4b49a1896f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E5DF2-16C7-47A1-B8E0-62B2DFE0055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E180C-5A9E-41F5-B844-C5098CE62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36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0" y="2131200"/>
            <a:ext cx="7012800" cy="1468800"/>
          </a:xfrm>
        </p:spPr>
        <p:txBody>
          <a:bodyPr anchor="b"/>
          <a:lstStyle>
            <a:lvl1pPr algn="l">
              <a:defRPr sz="58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3602037"/>
            <a:ext cx="7012800" cy="1752000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3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913EE-2727-4AD5-A4F4-2BB171BD1452}"/>
              </a:ext>
            </a:extLst>
          </p:cNvPr>
          <p:cNvSpPr/>
          <p:nvPr userDrawn="1"/>
        </p:nvSpPr>
        <p:spPr>
          <a:xfrm>
            <a:off x="0" y="0"/>
            <a:ext cx="12192000" cy="56324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400" y="447565"/>
            <a:ext cx="11203200" cy="47374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AB8804-944C-44FE-AC90-21977F1B7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099" y="5797497"/>
            <a:ext cx="4191000" cy="9203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image 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60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68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full bleed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2A7153-D257-4B24-9EEA-C9A3F1D1E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099" y="5797497"/>
            <a:ext cx="4191000" cy="9203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image 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579E-D2B3-420A-972D-0CF396453095}" type="datetime1">
              <a:rPr lang="en-GB" smtClean="0"/>
              <a:pPr/>
              <a:t>16/09/2024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90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579E-D2B3-420A-972D-0CF396453095}" type="datetime1">
              <a:rPr lang="en-GB" smtClean="0"/>
              <a:pPr/>
              <a:t>16/09/2024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748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16/09/2024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579E-D2B3-420A-972D-0CF396453095}" type="datetime1">
              <a:rPr lang="en-GB" smtClean="0"/>
              <a:pPr/>
              <a:t>16/09/2024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6152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0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00" y="365125"/>
            <a:ext cx="11203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00" y="1825625"/>
            <a:ext cx="11203200" cy="385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54400" y="5814790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579E-D2B3-420A-972D-0CF396453095}" type="datetime1">
              <a:rPr lang="en-GB" smtClean="0"/>
              <a:pPr/>
              <a:t>16/09/2024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65337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4D2579E-D2B3-420A-972D-0CF396453095}" type="datetime1">
              <a:rPr lang="en-GB" smtClean="0"/>
              <a:pPr/>
              <a:t>16/09/2024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3665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579E-D2B3-420A-972D-0CF396453095}" type="datetime1">
              <a:rPr lang="en-GB" smtClean="0"/>
              <a:pPr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97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579E-D2B3-420A-972D-0CF396453095}" type="datetime1">
              <a:rPr lang="en-GB" smtClean="0"/>
              <a:pPr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2103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olour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7611533" y="-4233"/>
            <a:ext cx="4580467" cy="6862233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0" y="2131200"/>
            <a:ext cx="7012800" cy="1468800"/>
          </a:xfrm>
        </p:spPr>
        <p:txBody>
          <a:bodyPr anchor="b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3602037"/>
            <a:ext cx="7012800" cy="1752000"/>
          </a:xfrm>
        </p:spPr>
        <p:txBody>
          <a:bodyPr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00" y="907200"/>
            <a:ext cx="7012800" cy="146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00" y="2433600"/>
            <a:ext cx="7012800" cy="33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6472" y="0"/>
            <a:ext cx="4615528" cy="68580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3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7611533" y="-4233"/>
            <a:ext cx="4580467" cy="6862233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0" y="2131200"/>
            <a:ext cx="7012800" cy="1468800"/>
          </a:xfrm>
        </p:spPr>
        <p:txBody>
          <a:bodyPr anchor="b"/>
          <a:lstStyle>
            <a:lvl1pPr algn="l">
              <a:defRPr sz="58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3602037"/>
            <a:ext cx="7012800" cy="1752000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0" y="2131200"/>
            <a:ext cx="7012800" cy="1468800"/>
          </a:xfrm>
        </p:spPr>
        <p:txBody>
          <a:bodyPr anchor="b"/>
          <a:lstStyle>
            <a:lvl1pPr algn="l">
              <a:defRPr sz="58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3602037"/>
            <a:ext cx="7012800" cy="1752000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6472" y="0"/>
            <a:ext cx="4615528" cy="6858477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6906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7611533" y="-4233"/>
            <a:ext cx="4580467" cy="6862233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0" y="2131200"/>
            <a:ext cx="7012800" cy="1468800"/>
          </a:xfrm>
        </p:spPr>
        <p:txBody>
          <a:bodyPr anchor="b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3602037"/>
            <a:ext cx="7012800" cy="1752000"/>
          </a:xfrm>
        </p:spPr>
        <p:txBody>
          <a:bodyPr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0" y="2131200"/>
            <a:ext cx="7012800" cy="1468800"/>
          </a:xfrm>
        </p:spPr>
        <p:txBody>
          <a:bodyPr anchor="b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3602037"/>
            <a:ext cx="7012800" cy="1752000"/>
          </a:xfrm>
        </p:spPr>
        <p:txBody>
          <a:bodyPr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6472" y="0"/>
            <a:ext cx="4615528" cy="6858477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289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00" y="907200"/>
            <a:ext cx="7012800" cy="146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00" y="2433600"/>
            <a:ext cx="7012800" cy="33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6472" y="0"/>
            <a:ext cx="4615528" cy="68580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764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400" y="1825625"/>
            <a:ext cx="5525400" cy="385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25400" cy="385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3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400" y="1825625"/>
            <a:ext cx="5525400" cy="385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800" y="1825625"/>
            <a:ext cx="5524800" cy="3851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9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00" y="365125"/>
            <a:ext cx="1120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00" y="1825626"/>
            <a:ext cx="11203200" cy="385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400" y="5814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54400" y="5814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2169" y="6362235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80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SzPct val="8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85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4D2579E-D2B3-420A-972D-0CF396453095}" type="datetime1">
              <a:rPr lang="en-GB" smtClean="0"/>
              <a:pPr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2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276F384-4A4B-AFAF-D620-D0E7B7199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2026023"/>
            <a:ext cx="7012800" cy="408769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Rockwell" panose="02060603020205020403" pitchFamily="18" charset="0"/>
              </a:rPr>
              <a:t>Research Security and the Impact of AI</a:t>
            </a:r>
          </a:p>
          <a:p>
            <a:endParaRPr lang="en-US" sz="1200" dirty="0">
              <a:latin typeface="Rockwell" panose="02060603020205020403" pitchFamily="18" charset="0"/>
            </a:endParaRPr>
          </a:p>
          <a:p>
            <a:endParaRPr lang="en-US" sz="1200" dirty="0">
              <a:latin typeface="Rockwell" panose="02060603020205020403" pitchFamily="18" charset="0"/>
            </a:endParaRPr>
          </a:p>
          <a:p>
            <a:endParaRPr lang="en-US" sz="2200" dirty="0">
              <a:latin typeface="Rockwell" panose="02060603020205020403" pitchFamily="18" charset="0"/>
            </a:endParaRPr>
          </a:p>
          <a:p>
            <a:r>
              <a:rPr lang="en-US" sz="2200" dirty="0">
                <a:latin typeface="Rockwell" panose="02060603020205020403" pitchFamily="18" charset="0"/>
              </a:rPr>
              <a:t>Times Higher Education / Digital Science</a:t>
            </a:r>
            <a:endParaRPr lang="en-GB" sz="2200" dirty="0">
              <a:latin typeface="Rockwell" panose="02060603020205020403" pitchFamily="18" charset="0"/>
            </a:endParaRPr>
          </a:p>
          <a:p>
            <a:r>
              <a:rPr lang="en-GB" sz="2200" dirty="0">
                <a:latin typeface="Rockwell" panose="02060603020205020403" pitchFamily="18" charset="0"/>
              </a:rPr>
              <a:t>Chaitali Desai – Head of Research Compliance</a:t>
            </a:r>
          </a:p>
          <a:p>
            <a:r>
              <a:rPr lang="en-GB" sz="1800" dirty="0">
                <a:latin typeface="Rockwell" panose="02060603020205020403" pitchFamily="18" charset="0"/>
              </a:rPr>
              <a:t>17 September 2024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2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B6EDE-6153-0FD0-ABF3-3758387F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903767"/>
            <a:ext cx="3044952" cy="483676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400" dirty="0">
                <a:latin typeface="Rockwell" panose="02060603020205020403" pitchFamily="18" charset="0"/>
              </a:rPr>
              <a:t>RESEARCH SECURITY: </a:t>
            </a:r>
            <a:br>
              <a:rPr lang="en-US" sz="3400" dirty="0">
                <a:latin typeface="Rockwell" panose="02060603020205020403" pitchFamily="18" charset="0"/>
              </a:rPr>
            </a:br>
            <a:br>
              <a:rPr lang="en-US" sz="3400" dirty="0">
                <a:latin typeface="Rockwell" panose="02060603020205020403" pitchFamily="18" charset="0"/>
              </a:rPr>
            </a:br>
            <a:r>
              <a:rPr lang="en-US" sz="3400" dirty="0">
                <a:latin typeface="Rockwell" panose="02060603020205020403" pitchFamily="18" charset="0"/>
              </a:rPr>
              <a:t>WHAT DO WE MEAN BY “ai”?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AE1204-21E8-DEA8-9910-526539BC6C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5007935" y="954786"/>
            <a:ext cx="6198781" cy="461667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752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FE2E-FBF5-3339-68D3-8242DF59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034" y="1016924"/>
            <a:ext cx="6464492" cy="452263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endParaRPr lang="en-US" dirty="0">
              <a:solidFill>
                <a:srgbClr val="40404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404040"/>
                </a:solidFill>
                <a:latin typeface="Rockwell" panose="02060603020205020403" pitchFamily="18" charset="0"/>
              </a:rPr>
              <a:t>Inherently dual-use, potentially easy to re-purpose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404040"/>
                </a:solidFill>
                <a:latin typeface="Rockwell" panose="02060603020205020403" pitchFamily="18" charset="0"/>
              </a:rPr>
              <a:t>Listed in the17 sensitive sectors in the NSIA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404040"/>
                </a:solidFill>
                <a:latin typeface="Rockwell" panose="02060603020205020403" pitchFamily="18" charset="0"/>
              </a:rPr>
              <a:t>Key area of risk under Export Control Regulations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404040"/>
                </a:solidFill>
                <a:latin typeface="Rockwell" panose="02060603020205020403" pitchFamily="18" charset="0"/>
              </a:rPr>
              <a:t>Expanding impact in STEM and non-STEM research – n.b. regulatory impact of “end-user” concerns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404040"/>
                </a:solidFill>
                <a:latin typeface="Rockwell" panose="02060603020205020403" pitchFamily="18" charset="0"/>
              </a:rPr>
              <a:t>Use by entities that would not identify as “AI driven” – important to consider the research and its potential application</a:t>
            </a:r>
          </a:p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7A6DD-7151-BCFD-3EFA-1D00B9C5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168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3200" kern="1200" cap="all" spc="200" baseline="0" dirty="0">
                <a:solidFill>
                  <a:srgbClr val="FFFFFF"/>
                </a:solidFill>
                <a:latin typeface="Rockwell" panose="02060603020205020403" pitchFamily="18" charset="0"/>
                <a:ea typeface="+mj-ea"/>
                <a:cs typeface="+mj-cs"/>
              </a:rPr>
              <a:t>Why is </a:t>
            </a:r>
            <a:br>
              <a:rPr lang="en-US" sz="3200" kern="1200" cap="all" spc="200" baseline="0" dirty="0">
                <a:solidFill>
                  <a:srgbClr val="FFFFFF"/>
                </a:solidFill>
                <a:latin typeface="Rockwell" panose="02060603020205020403" pitchFamily="18" charset="0"/>
                <a:ea typeface="+mj-ea"/>
                <a:cs typeface="+mj-cs"/>
              </a:rPr>
            </a:br>
            <a:r>
              <a:rPr lang="en-US" sz="3200" kern="1200" cap="all" spc="200" baseline="0" dirty="0">
                <a:solidFill>
                  <a:srgbClr val="FFFFFF"/>
                </a:solidFill>
                <a:latin typeface="Rockwell" panose="02060603020205020403" pitchFamily="18" charset="0"/>
                <a:ea typeface="+mj-ea"/>
                <a:cs typeface="+mj-cs"/>
              </a:rPr>
              <a:t>AI a security risk?</a:t>
            </a:r>
          </a:p>
        </p:txBody>
      </p:sp>
    </p:spTree>
    <p:extLst>
      <p:ext uri="{BB962C8B-B14F-4D97-AF65-F5344CB8AC3E}">
        <p14:creationId xmlns:p14="http://schemas.microsoft.com/office/powerpoint/2010/main" val="35765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294E-59CF-4C41-BEA8-A92C4F69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00" y="258895"/>
            <a:ext cx="7012800" cy="721605"/>
          </a:xfrm>
        </p:spPr>
        <p:txBody>
          <a:bodyPr anchor="ctr">
            <a:normAutofit fontScale="90000"/>
          </a:bodyPr>
          <a:lstStyle/>
          <a:p>
            <a:r>
              <a:rPr lang="en-GB" dirty="0">
                <a:latin typeface="Rockwell" panose="02060603020205020403" pitchFamily="18" charset="0"/>
              </a:rPr>
              <a:t>Research Compliance in </a:t>
            </a:r>
            <a:r>
              <a:rPr lang="en-GB" cap="none" dirty="0">
                <a:latin typeface="Rockwell" panose="02060603020205020403" pitchFamily="18" charset="0"/>
              </a:rPr>
              <a:t>HEIs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A6093-4ED9-480F-BB85-8B9305C9A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9" y="1318437"/>
            <a:ext cx="7888077" cy="48179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100" dirty="0">
                <a:latin typeface="Rockwell" panose="02060603020205020403" pitchFamily="18" charset="0"/>
              </a:rPr>
              <a:t>In many HEIs a comparatively less mature function than e.g. Contracts, Governance teams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100" dirty="0">
                <a:latin typeface="Rockwell" panose="02060603020205020403" pitchFamily="18" charset="0"/>
              </a:rPr>
              <a:t>Assessing legal, financial and reputation risk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1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Aptos" panose="020B0004020202020204" pitchFamily="34" charset="0"/>
              </a:rPr>
              <a:t>Impact can result in civil fines, criminal sanctions, loss of competitive advantage </a:t>
            </a:r>
            <a:r>
              <a:rPr lang="en-GB" sz="2100" dirty="0">
                <a:solidFill>
                  <a:srgbClr val="000000"/>
                </a:solidFill>
                <a:latin typeface="Rockwell" panose="02060603020205020403" pitchFamily="18" charset="0"/>
                <a:ea typeface="Aptos" panose="020B0004020202020204" pitchFamily="34" charset="0"/>
                <a:cs typeface="Aptos" panose="020B0004020202020204" pitchFamily="34" charset="0"/>
              </a:rPr>
              <a:t>/ </a:t>
            </a:r>
            <a:r>
              <a:rPr lang="en-GB" sz="21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Aptos" panose="020B0004020202020204" pitchFamily="34" charset="0"/>
              </a:rPr>
              <a:t>national security resilience, loss of research funding, reputation harm to academics / institution</a:t>
            </a:r>
            <a:endParaRPr lang="en-GB" sz="2100" dirty="0">
              <a:latin typeface="Rockwell" panose="02060603020205020403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100" dirty="0">
                <a:latin typeface="Rockwell" panose="02060603020205020403" pitchFamily="18" charset="0"/>
              </a:rPr>
              <a:t>Impact extends to research, education, procurement etc…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100" dirty="0">
                <a:latin typeface="Rockwell" panose="02060603020205020403" pitchFamily="18" charset="0"/>
              </a:rPr>
              <a:t>NPSA TREF Assessment Tool and due diligence review</a:t>
            </a:r>
          </a:p>
        </p:txBody>
      </p:sp>
      <p:pic>
        <p:nvPicPr>
          <p:cNvPr id="5" name="Picture 4" descr="Red running track with white lines">
            <a:extLst>
              <a:ext uri="{FF2B5EF4-FFF2-40B4-BE49-F238E27FC236}">
                <a16:creationId xmlns:a16="http://schemas.microsoft.com/office/drawing/2014/main" id="{B72F72C2-EAB7-0077-1DFA-25DBF6B29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r="27601"/>
          <a:stretch/>
        </p:blipFill>
        <p:spPr>
          <a:xfrm>
            <a:off x="8174516" y="10"/>
            <a:ext cx="4017484" cy="685799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1329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42F8F13-2998-DF4F-BD55-F97E0348F1D9}" vid="{F083564A-2207-4647-8BE4-8FD103A87836}"/>
    </a:ext>
  </a:extLst>
</a:theme>
</file>

<file path=ppt/theme/theme2.xml><?xml version="1.0" encoding="utf-8"?>
<a:theme xmlns:a="http://schemas.openxmlformats.org/drawingml/2006/main" name="Parcel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661CB259F7D4F8211EC70A4C73118" ma:contentTypeVersion="20" ma:contentTypeDescription="Create a new document." ma:contentTypeScope="" ma:versionID="40ae7aa3b0fff9b5416c78c732d1f84e">
  <xsd:schema xmlns:xsd="http://www.w3.org/2001/XMLSchema" xmlns:xs="http://www.w3.org/2001/XMLSchema" xmlns:p="http://schemas.microsoft.com/office/2006/metadata/properties" xmlns:ns1="http://schemas.microsoft.com/sharepoint/v3" xmlns:ns2="1795f2d0-3c60-4130-b004-5f04ef3bda6f" xmlns:ns3="7a82b365-f1d9-44fe-bbab-7a6990910af6" targetNamespace="http://schemas.microsoft.com/office/2006/metadata/properties" ma:root="true" ma:fieldsID="874c098115bb88185a6c8980803107a0" ns1:_="" ns2:_="" ns3:_="">
    <xsd:import namespace="http://schemas.microsoft.com/sharepoint/v3"/>
    <xsd:import namespace="1795f2d0-3c60-4130-b004-5f04ef3bda6f"/>
    <xsd:import namespace="7a82b365-f1d9-44fe-bbab-7a6990910a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5f2d0-3c60-4130-b004-5f04ef3bda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9f7fe52-4cf0-4ac8-9b4d-b191edad39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2b365-f1d9-44fe-bbab-7a6990910af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7e2e54c-7653-4247-a142-9ca4d0895901}" ma:internalName="TaxCatchAll" ma:showField="CatchAllData" ma:web="7a82b365-f1d9-44fe-bbab-7a6990910a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95f2d0-3c60-4130-b004-5f04ef3bda6f">
      <Terms xmlns="http://schemas.microsoft.com/office/infopath/2007/PartnerControls"/>
    </lcf76f155ced4ddcb4097134ff3c332f>
    <TaxCatchAll xmlns="7a82b365-f1d9-44fe-bbab-7a6990910af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28B704-D969-4E2C-AFDF-47520D30DB6A}"/>
</file>

<file path=customXml/itemProps2.xml><?xml version="1.0" encoding="utf-8"?>
<ds:datastoreItem xmlns:ds="http://schemas.openxmlformats.org/officeDocument/2006/customXml" ds:itemID="{814B3D90-B846-4F53-B41E-3A028891EF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8B770-4C7C-4C7D-B427-97D798AA4252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f02511e9-4759-47d1-8a42-55dcd8767a44"/>
    <ds:schemaRef ds:uri="c2a6e26e-9868-4626-9370-23985c7c6b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Gill Sans MT</vt:lpstr>
      <vt:lpstr>Rockwell</vt:lpstr>
      <vt:lpstr>Wingdings</vt:lpstr>
      <vt:lpstr>University of Bristol (Main URL)</vt:lpstr>
      <vt:lpstr>Parcel</vt:lpstr>
      <vt:lpstr>PowerPoint Presentation</vt:lpstr>
      <vt:lpstr>RESEARCH SECURITY:   WHAT DO WE MEAN BY “ai”? </vt:lpstr>
      <vt:lpstr>Why is  AI a security risk?</vt:lpstr>
      <vt:lpstr>Research Compliance in HEIs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Contracts</dc:title>
  <dc:creator>Tom Morgan</dc:creator>
  <cp:lastModifiedBy>Chaitali Desai</cp:lastModifiedBy>
  <cp:revision>34</cp:revision>
  <dcterms:created xsi:type="dcterms:W3CDTF">2020-10-19T19:05:33Z</dcterms:created>
  <dcterms:modified xsi:type="dcterms:W3CDTF">2024-09-16T13:53:18Z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0x010100500661CB259F7D4F8211EC70A4C73118</vt:lpwstr>
  </property>
</Properties>
</file>